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79" r:id="rId6"/>
    <p:sldId id="257" r:id="rId7"/>
    <p:sldId id="267" r:id="rId8"/>
    <p:sldId id="278" r:id="rId9"/>
    <p:sldId id="277" r:id="rId10"/>
    <p:sldId id="273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606BC-484B-4B63-92D4-7417EC061297}" v="26" dt="2022-04-23T17:14:22.397"/>
    <p1510:client id="{11241BC8-3DAE-4087-B259-B411B0F4C4E5}" v="285" dt="2022-04-24T21:14:39.639"/>
    <p1510:client id="{251AE57C-3EDE-43AA-AF96-3846B6DDC715}" v="5" dt="2022-04-23T17:34:48.459"/>
    <p1510:client id="{3FEE2365-E2E6-4BDA-8463-250C122BD4DF}" v="561" dt="2022-04-23T17:33:54.620"/>
    <p1510:client id="{828263AA-D7DD-49A9-BA49-34CA3DCF3DCD}" v="866" dt="2022-04-25T14:23:38.406"/>
    <p1510:client id="{AF1CA5BB-B489-4689-AC3C-745CA4884993}" v="416" dt="2022-04-25T01:33:31.787"/>
    <p1510:client id="{B100CAB9-98F5-4EF0-BEB3-5AF1163C6E1A}" v="117" dt="2022-04-24T18:12:41.051"/>
    <p1510:client id="{BE8CBA45-1411-4856-942D-9A15A9D0594A}" v="3" dt="2022-04-23T17:22:04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.yaho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686" y="1330774"/>
            <a:ext cx="8361229" cy="2098226"/>
          </a:xfrm>
        </p:spPr>
        <p:txBody>
          <a:bodyPr>
            <a:noAutofit/>
          </a:bodyPr>
          <a:lstStyle/>
          <a:p>
            <a:r>
              <a:rPr lang="en-US" sz="4400" err="1">
                <a:solidFill>
                  <a:schemeClr val="bg2"/>
                </a:solidFill>
              </a:rPr>
              <a:t>Proyección</a:t>
            </a:r>
            <a:r>
              <a:rPr lang="en-US" sz="4400">
                <a:solidFill>
                  <a:schemeClr val="bg2"/>
                </a:solidFill>
              </a:rPr>
              <a:t> de rendimientos </a:t>
            </a:r>
            <a:r>
              <a:rPr lang="en-US" sz="4400" err="1">
                <a:solidFill>
                  <a:schemeClr val="bg2"/>
                </a:solidFill>
              </a:rPr>
              <a:t>método</a:t>
            </a:r>
            <a:r>
              <a:rPr lang="en-US" sz="4400">
                <a:solidFill>
                  <a:schemeClr val="bg2"/>
                </a:solidFill>
              </a:rPr>
              <a:t> </a:t>
            </a:r>
            <a:r>
              <a:rPr lang="en-US" sz="4400" err="1">
                <a:solidFill>
                  <a:schemeClr val="bg2"/>
                </a:solidFill>
              </a:rPr>
              <a:t>montecarlo</a:t>
            </a:r>
            <a:endParaRPr lang="en-US" sz="440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Sofía Hernández Zatarain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Ilse Valeria Gutiérrez Vizcaíno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Santiago Figueiras 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461D-99C8-4B97-8D64-01AA323B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98" y="1056608"/>
            <a:ext cx="4645882" cy="13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err="1"/>
              <a:t>conclusiÓn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5660F86F-B808-493E-B385-E3B6F282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19" y="2370827"/>
            <a:ext cx="3021539" cy="2899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7F017-D416-6E89-3859-34075A883588}"/>
              </a:ext>
            </a:extLst>
          </p:cNvPr>
          <p:cNvSpPr txBox="1"/>
          <p:nvPr/>
        </p:nvSpPr>
        <p:spPr>
          <a:xfrm>
            <a:off x="2467155" y="2366513"/>
            <a:ext cx="580557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El </a:t>
            </a:r>
            <a:r>
              <a:rPr lang="en-US" sz="2000" dirty="0" err="1">
                <a:ea typeface="+mn-lt"/>
                <a:cs typeface="+mn-lt"/>
              </a:rPr>
              <a:t>Método</a:t>
            </a:r>
            <a:r>
              <a:rPr lang="en-US" sz="2000" dirty="0">
                <a:ea typeface="+mn-lt"/>
                <a:cs typeface="+mn-lt"/>
              </a:rPr>
              <a:t> Montecarlo </a:t>
            </a:r>
            <a:r>
              <a:rPr lang="en-US" sz="2000" dirty="0" err="1">
                <a:ea typeface="+mn-lt"/>
                <a:cs typeface="+mn-lt"/>
              </a:rPr>
              <a:t>permite</a:t>
            </a:r>
            <a:r>
              <a:rPr lang="en-US" sz="2000" dirty="0">
                <a:ea typeface="+mn-lt"/>
                <a:cs typeface="+mn-lt"/>
              </a:rPr>
              <a:t> resolver </a:t>
            </a:r>
            <a:r>
              <a:rPr lang="en-US" sz="2000" dirty="0" err="1">
                <a:ea typeface="+mn-lt"/>
                <a:cs typeface="+mn-lt"/>
              </a:rPr>
              <a:t>nuestro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problema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planteado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porque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rendimientos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diarios</a:t>
            </a:r>
            <a:r>
              <a:rPr lang="en-US" sz="2000" dirty="0">
                <a:ea typeface="+mn-lt"/>
                <a:cs typeface="+mn-lt"/>
              </a:rPr>
              <a:t> son </a:t>
            </a:r>
            <a:r>
              <a:rPr lang="en-US" sz="2000" dirty="0" err="1">
                <a:ea typeface="+mn-lt"/>
                <a:cs typeface="+mn-lt"/>
              </a:rPr>
              <a:t>procesos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estocásticos</a:t>
            </a:r>
            <a:r>
              <a:rPr lang="en-US" sz="2000" dirty="0">
                <a:ea typeface="+mn-lt"/>
                <a:cs typeface="+mn-lt"/>
              </a:rPr>
              <a:t> (magnitudes </a:t>
            </a:r>
            <a:r>
              <a:rPr lang="en-US" sz="2000" dirty="0" err="1">
                <a:ea typeface="+mn-lt"/>
                <a:cs typeface="+mn-lt"/>
              </a:rPr>
              <a:t>aleatorias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varían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tiempo</a:t>
            </a:r>
            <a:r>
              <a:rPr lang="en-US" sz="2000" dirty="0">
                <a:ea typeface="+mn-lt"/>
                <a:cs typeface="+mn-lt"/>
              </a:rPr>
              <a:t>), </a:t>
            </a:r>
            <a:r>
              <a:rPr lang="en-US" sz="2000" dirty="0" err="1">
                <a:ea typeface="+mn-lt"/>
                <a:cs typeface="+mn-lt"/>
              </a:rPr>
              <a:t>por</a:t>
            </a:r>
            <a:r>
              <a:rPr lang="en-US" sz="2000" dirty="0">
                <a:ea typeface="+mn-lt"/>
                <a:cs typeface="+mn-lt"/>
              </a:rPr>
              <a:t> lo que con </a:t>
            </a:r>
            <a:r>
              <a:rPr lang="en-US" sz="2000" dirty="0" err="1">
                <a:ea typeface="+mn-lt"/>
                <a:cs typeface="+mn-lt"/>
              </a:rPr>
              <a:t>una</a:t>
            </a:r>
            <a:r>
              <a:rPr lang="en-US" sz="2000" dirty="0">
                <a:ea typeface="+mn-lt"/>
                <a:cs typeface="+mn-lt"/>
              </a:rPr>
              <a:t> media de </a:t>
            </a:r>
            <a:r>
              <a:rPr lang="en-US" sz="2000" dirty="0" err="1">
                <a:ea typeface="+mn-lt"/>
                <a:cs typeface="+mn-lt"/>
              </a:rPr>
              <a:t>múltiples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simulaciones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aleatorias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podemos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obtener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predicciones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una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buena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fiabilidad</a:t>
            </a:r>
            <a:r>
              <a:rPr lang="en-US" sz="2000" dirty="0">
                <a:ea typeface="+mn-lt"/>
                <a:cs typeface="+mn-lt"/>
              </a:rPr>
              <a:t> para </a:t>
            </a:r>
            <a:r>
              <a:rPr lang="en-US" sz="2000" dirty="0" err="1">
                <a:ea typeface="+mn-lt"/>
                <a:cs typeface="+mn-lt"/>
              </a:rPr>
              <a:t>tomar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decisiones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La </a:t>
            </a:r>
            <a:r>
              <a:rPr lang="en-US" sz="2000" dirty="0" err="1">
                <a:ea typeface="+mn-lt"/>
                <a:cs typeface="+mn-lt"/>
              </a:rPr>
              <a:t>solución</a:t>
            </a:r>
            <a:r>
              <a:rPr lang="en-US" sz="2000" dirty="0">
                <a:ea typeface="+mn-lt"/>
                <a:cs typeface="+mn-lt"/>
              </a:rPr>
              <a:t> del </a:t>
            </a:r>
            <a:r>
              <a:rPr lang="en-US" sz="2000" dirty="0" err="1">
                <a:ea typeface="+mn-lt"/>
                <a:cs typeface="+mn-lt"/>
              </a:rPr>
              <a:t>modelo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cumple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requisitos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características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delimitamos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planteamiento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código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0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9F7C-EEB5-46FE-B986-2C2D47F0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28" y="1856103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cap="all"/>
              <a:t>Referencias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8CAB8C4-DFC1-406B-BB05-E4B1D477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5747" y="2131594"/>
            <a:ext cx="2305171" cy="2290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C9435-6D17-7B61-6755-3CE38BE80583}"/>
              </a:ext>
            </a:extLst>
          </p:cNvPr>
          <p:cNvSpPr txBox="1"/>
          <p:nvPr/>
        </p:nvSpPr>
        <p:spPr>
          <a:xfrm>
            <a:off x="1604514" y="2840966"/>
            <a:ext cx="478478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Yahoo! (s. f.). Yahoo Finance. Yahoo Finance. </a:t>
            </a:r>
            <a:r>
              <a:rPr lang="en-US" sz="2000" dirty="0" err="1">
                <a:ea typeface="+mn-lt"/>
                <a:cs typeface="+mn-lt"/>
              </a:rPr>
              <a:t>Recuperado</a:t>
            </a:r>
            <a:r>
              <a:rPr lang="en-US" sz="2000" dirty="0">
                <a:ea typeface="+mn-lt"/>
                <a:cs typeface="+mn-lt"/>
              </a:rPr>
              <a:t> 24 de </a:t>
            </a:r>
            <a:r>
              <a:rPr lang="en-US" sz="2000" dirty="0" err="1">
                <a:ea typeface="+mn-lt"/>
                <a:cs typeface="+mn-lt"/>
              </a:rPr>
              <a:t>abril</a:t>
            </a:r>
            <a:r>
              <a:rPr lang="en-US" sz="2000" dirty="0">
                <a:ea typeface="+mn-lt"/>
                <a:cs typeface="+mn-lt"/>
              </a:rPr>
              <a:t> de 2022, de </a:t>
            </a:r>
            <a:r>
              <a:rPr lang="en-US" sz="2000" dirty="0">
                <a:ea typeface="+mn-lt"/>
                <a:cs typeface="+mn-lt"/>
                <a:hlinkClick r:id="rId4"/>
              </a:rPr>
              <a:t>https://finance.yahoo.com</a:t>
            </a:r>
            <a:endParaRPr lang="en-US" sz="2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005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BB829-3C5A-4393-8505-F653B9F8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022355" cy="1485900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Tabla de contenido</a:t>
            </a:r>
            <a:endParaRPr lang="es-E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B49F3-7C9B-4464-A77C-91818835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713" y="1897811"/>
            <a:ext cx="7631502" cy="3955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MX" dirty="0"/>
              <a:t>Objetivos</a:t>
            </a:r>
            <a:endParaRPr lang="en-US" dirty="0" err="1"/>
          </a:p>
          <a:p>
            <a:pPr marL="383540" indent="-383540"/>
            <a:r>
              <a:rPr lang="es-MX" dirty="0"/>
              <a:t>Modelo que representa</a:t>
            </a:r>
          </a:p>
          <a:p>
            <a:pPr marL="383540" indent="-383540"/>
            <a:r>
              <a:rPr lang="es-MX" dirty="0"/>
              <a:t>Significado de parámetros</a:t>
            </a:r>
          </a:p>
          <a:p>
            <a:pPr marL="383540" indent="-383540"/>
            <a:r>
              <a:rPr lang="es-MX" dirty="0"/>
              <a:t>Deducción del modelo</a:t>
            </a:r>
          </a:p>
          <a:p>
            <a:pPr marL="383540" indent="-383540"/>
            <a:r>
              <a:rPr lang="es-MX" dirty="0"/>
              <a:t>Situación que representa</a:t>
            </a:r>
          </a:p>
          <a:p>
            <a:pPr marL="383540" indent="-383540"/>
            <a:r>
              <a:rPr lang="es-MX" dirty="0"/>
              <a:t>Solución del problema</a:t>
            </a:r>
          </a:p>
          <a:p>
            <a:pPr marL="383540" indent="-383540"/>
            <a:r>
              <a:rPr lang="es-MX" dirty="0"/>
              <a:t>Visualización de la solución</a:t>
            </a:r>
          </a:p>
          <a:p>
            <a:pPr marL="383540" indent="-383540"/>
            <a:r>
              <a:rPr lang="es-MX" dirty="0"/>
              <a:t>Conclusión</a:t>
            </a:r>
          </a:p>
          <a:p>
            <a:pPr marL="383540" indent="-383540"/>
            <a:endParaRPr lang="es-MX" dirty="0"/>
          </a:p>
          <a:p>
            <a:pPr marL="383540" indent="-38354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59026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08" y="317726"/>
            <a:ext cx="4798243" cy="8429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/>
              <a:t>OBJETIVOS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9A48F-799A-44EA-8CFD-4AD420B76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4980" y="1546614"/>
            <a:ext cx="5373337" cy="49432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/>
              <a:t>General</a:t>
            </a:r>
            <a:endParaRPr lang="en-US" sz="2000" dirty="0"/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Seleccionar</a:t>
            </a:r>
            <a:r>
              <a:rPr lang="en-US" sz="2000" dirty="0"/>
              <a:t> las </a:t>
            </a:r>
            <a:r>
              <a:rPr lang="en-US" sz="2000" dirty="0" err="1"/>
              <a:t>empresas</a:t>
            </a:r>
            <a:r>
              <a:rPr lang="en-US" sz="2000" dirty="0"/>
              <a:t> que </a:t>
            </a:r>
            <a:r>
              <a:rPr lang="en-US" sz="2000" dirty="0" err="1"/>
              <a:t>cumplan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requisitos</a:t>
            </a:r>
            <a:r>
              <a:rPr lang="en-US" sz="2000" dirty="0"/>
              <a:t> del </a:t>
            </a:r>
            <a:r>
              <a:rPr lang="en-US" sz="2000" dirty="0" err="1"/>
              <a:t>despacho</a:t>
            </a:r>
            <a:r>
              <a:rPr lang="en-US" sz="2000" dirty="0"/>
              <a:t> de </a:t>
            </a:r>
            <a:r>
              <a:rPr lang="en-US" sz="2000" dirty="0" err="1"/>
              <a:t>consultores</a:t>
            </a:r>
            <a:r>
              <a:rPr lang="en-US" sz="2000" dirty="0"/>
              <a:t>. </a:t>
            </a:r>
          </a:p>
          <a:p>
            <a:pPr algn="just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 err="1"/>
              <a:t>Específico</a:t>
            </a:r>
            <a:endParaRPr lang="en-US" sz="2000" b="1" dirty="0"/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Conocer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rendimiento</a:t>
            </a:r>
            <a:r>
              <a:rPr lang="en-US" sz="2000" dirty="0"/>
              <a:t> de las seis </a:t>
            </a:r>
            <a:r>
              <a:rPr lang="en-US" sz="2000" dirty="0" err="1"/>
              <a:t>empresas</a:t>
            </a:r>
            <a:r>
              <a:rPr lang="en-US" sz="2000" dirty="0"/>
              <a:t> </a:t>
            </a:r>
            <a:r>
              <a:rPr lang="en-US" sz="2000" dirty="0" err="1"/>
              <a:t>seleccionados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últimos</a:t>
            </a:r>
            <a:r>
              <a:rPr lang="en-US" sz="2000" dirty="0"/>
              <a:t> cuatro </a:t>
            </a:r>
            <a:r>
              <a:rPr lang="en-US" sz="2000" dirty="0" err="1"/>
              <a:t>años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Encontrar</a:t>
            </a:r>
            <a:r>
              <a:rPr lang="en-US" sz="2000" dirty="0"/>
              <a:t> la media y </a:t>
            </a:r>
            <a:r>
              <a:rPr lang="en-US" sz="2000" dirty="0" err="1"/>
              <a:t>desviación</a:t>
            </a:r>
            <a:r>
              <a:rPr lang="en-US" sz="2000" dirty="0"/>
              <a:t> </a:t>
            </a:r>
            <a:r>
              <a:rPr lang="en-US" sz="2000" dirty="0" err="1"/>
              <a:t>estándar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de </a:t>
            </a:r>
            <a:r>
              <a:rPr lang="en-US" sz="2000" dirty="0" err="1"/>
              <a:t>ellas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Simular</a:t>
            </a:r>
            <a:r>
              <a:rPr lang="en-US" sz="2000" dirty="0"/>
              <a:t> </a:t>
            </a:r>
            <a:r>
              <a:rPr lang="en-US" sz="2000" dirty="0" err="1"/>
              <a:t>diez</a:t>
            </a:r>
            <a:r>
              <a:rPr lang="en-US" sz="2000" dirty="0"/>
              <a:t> mil </a:t>
            </a:r>
            <a:r>
              <a:rPr lang="en-US" sz="2000" dirty="0" err="1"/>
              <a:t>escenarios</a:t>
            </a:r>
            <a:r>
              <a:rPr lang="en-US" sz="2000" dirty="0"/>
              <a:t> a </a:t>
            </a:r>
            <a:r>
              <a:rPr lang="en-US" sz="2000" dirty="0" err="1"/>
              <a:t>partir</a:t>
            </a:r>
            <a:r>
              <a:rPr lang="en-US" sz="2000" dirty="0"/>
              <a:t> del primero de </a:t>
            </a:r>
            <a:r>
              <a:rPr lang="en-US" sz="2000" dirty="0" err="1"/>
              <a:t>marzo</a:t>
            </a:r>
            <a:r>
              <a:rPr lang="en-US" sz="2000" dirty="0"/>
              <a:t> del 2022 al primero de </a:t>
            </a:r>
            <a:r>
              <a:rPr lang="en-US" sz="2000" dirty="0" err="1"/>
              <a:t>marzo</a:t>
            </a:r>
            <a:r>
              <a:rPr lang="en-US" sz="2000" dirty="0"/>
              <a:t> del 2024. 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Graficar</a:t>
            </a:r>
            <a:r>
              <a:rPr lang="en-US" sz="2000" dirty="0"/>
              <a:t> las </a:t>
            </a:r>
            <a:r>
              <a:rPr lang="en-US" sz="2000" dirty="0" err="1"/>
              <a:t>probabilidades</a:t>
            </a:r>
            <a:r>
              <a:rPr lang="en-US" sz="2000" dirty="0"/>
              <a:t> de </a:t>
            </a:r>
            <a:r>
              <a:rPr lang="en-US" sz="2000" dirty="0" err="1"/>
              <a:t>cumplir</a:t>
            </a:r>
            <a:r>
              <a:rPr lang="en-US" sz="2000" dirty="0"/>
              <a:t> con </a:t>
            </a:r>
            <a:r>
              <a:rPr lang="en-US" sz="2000" dirty="0" err="1"/>
              <a:t>el</a:t>
            </a:r>
            <a:r>
              <a:rPr lang="en-US" sz="2000" dirty="0"/>
              <a:t> 15% de </a:t>
            </a:r>
            <a:r>
              <a:rPr lang="en-US" sz="2000" dirty="0" err="1"/>
              <a:t>rendimiento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Analizar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resultados</a:t>
            </a:r>
            <a:r>
              <a:rPr lang="en-US" sz="2000" dirty="0"/>
              <a:t>. </a:t>
            </a:r>
          </a:p>
          <a:p>
            <a:pPr algn="ctr">
              <a:lnSpc>
                <a:spcPct val="102000"/>
              </a:lnSpc>
              <a:spcAft>
                <a:spcPts val="600"/>
              </a:spcAft>
            </a:pPr>
            <a:endParaRPr lang="en-US" sz="70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4" descr="Una pared pintada con una flecha y una diana">
            <a:extLst>
              <a:ext uri="{FF2B5EF4-FFF2-40B4-BE49-F238E27FC236}">
                <a16:creationId xmlns:a16="http://schemas.microsoft.com/office/drawing/2014/main" id="{90EFC414-815B-461D-B1E0-99D62E75A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6" b="11048"/>
          <a:stretch/>
        </p:blipFill>
        <p:spPr>
          <a:xfrm>
            <a:off x="1371403" y="2345381"/>
            <a:ext cx="4207669" cy="23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Picture 8" descr="Juguete de una persona roja frente a dos líneas de figuras blancas">
            <a:extLst>
              <a:ext uri="{FF2B5EF4-FFF2-40B4-BE49-F238E27FC236}">
                <a16:creationId xmlns:a16="http://schemas.microsoft.com/office/drawing/2014/main" id="{142D3A4E-F5A3-4C51-A6B6-C54A8A0A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2"/>
          <a:stretch/>
        </p:blipFill>
        <p:spPr>
          <a:xfrm>
            <a:off x="20" y="34072"/>
            <a:ext cx="12191980" cy="685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5320-B821-4758-9850-57B378AA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5214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i="0" err="1">
                <a:solidFill>
                  <a:schemeClr val="bg2"/>
                </a:solidFill>
                <a:effectLst/>
              </a:rPr>
              <a:t>Modelo</a:t>
            </a:r>
            <a:r>
              <a:rPr lang="en-US" sz="2800" b="1" i="0">
                <a:solidFill>
                  <a:schemeClr val="bg2"/>
                </a:solidFill>
                <a:effectLst/>
              </a:rPr>
              <a:t> que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representa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el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problema</a:t>
            </a:r>
            <a:br>
              <a:rPr lang="en-US" sz="2800" b="1" i="0">
                <a:solidFill>
                  <a:schemeClr val="bg2"/>
                </a:solidFill>
                <a:effectLst/>
              </a:rPr>
            </a:br>
            <a:endParaRPr lang="en-US" sz="2800">
              <a:solidFill>
                <a:schemeClr val="bg2"/>
              </a:solidFill>
            </a:endParaRPr>
          </a:p>
        </p:txBody>
      </p:sp>
      <p:pic>
        <p:nvPicPr>
          <p:cNvPr id="3" name="Imagen 4" descr="Tabla&#10;&#10;Descripción generada automáticamente">
            <a:extLst>
              <a:ext uri="{FF2B5EF4-FFF2-40B4-BE49-F238E27FC236}">
                <a16:creationId xmlns:a16="http://schemas.microsoft.com/office/drawing/2014/main" id="{C90434E5-F85F-B7D6-1854-CF11B065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7" y="2215178"/>
            <a:ext cx="6740104" cy="29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271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1D7418-5423-4E74-9389-D8CF8009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Deducción del modelo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1CEAB7-EDF5-F2F7-89C1-83F166E0D43D}"/>
              </a:ext>
            </a:extLst>
          </p:cNvPr>
          <p:cNvSpPr txBox="1"/>
          <p:nvPr/>
        </p:nvSpPr>
        <p:spPr>
          <a:xfrm>
            <a:off x="583460" y="2286000"/>
            <a:ext cx="6160120" cy="3581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Una vez obtenidas la media y desviación estándar de las empresas seleccionadas, el programa procedió a simular 10,000 casos en una proyección de dos años a partir de la última fecha de la que tenemos información.</a:t>
            </a: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s-MX" dirty="0">
              <a:solidFill>
                <a:schemeClr val="tx2"/>
              </a:solidFill>
            </a:endParaRP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Posteriormente, le pedimos al programa que indicara aquellos casos simulados en los que el rendimiento de las acciones fuera mayor al 15%.</a:t>
            </a: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s-MX" dirty="0">
              <a:solidFill>
                <a:schemeClr val="tx2"/>
              </a:solidFill>
            </a:endParaRP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Finalmente, el programa calculó la probabilidad de que el rendimiento deseado se cumpliera.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4" descr="Icono&#10;&#10;Descripción generada automáticamente">
            <a:extLst>
              <a:ext uri="{FF2B5EF4-FFF2-40B4-BE49-F238E27FC236}">
                <a16:creationId xmlns:a16="http://schemas.microsoft.com/office/drawing/2014/main" id="{23D00228-9555-4960-A9E7-A8915C1D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20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C058F-7FC2-440E-9898-A298894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Significado y valor de los parámetros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02EECE46-C8E8-4406-A589-6EB077E3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733351"/>
            <a:ext cx="5071256" cy="507125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BE91E-72FC-4C90-833E-B1CE2876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COKE – Coca Cola</a:t>
            </a:r>
          </a:p>
          <a:p>
            <a:r>
              <a:rPr lang="en-US"/>
              <a:t>BIMBOA.MX - BIMBO</a:t>
            </a:r>
          </a:p>
          <a:p>
            <a:r>
              <a:rPr lang="en-US"/>
              <a:t>GRUMAB.MX - Gruma</a:t>
            </a:r>
          </a:p>
          <a:p>
            <a:r>
              <a:rPr lang="en-US"/>
              <a:t>TWTR - Twitter</a:t>
            </a:r>
          </a:p>
          <a:p>
            <a:r>
              <a:rPr lang="en-US"/>
              <a:t>ALSEA.MX - Alsea</a:t>
            </a:r>
          </a:p>
          <a:p>
            <a:r>
              <a:rPr lang="en-US"/>
              <a:t>AEROMEX.MX - Aeroméxico</a:t>
            </a:r>
          </a:p>
        </p:txBody>
      </p:sp>
    </p:spTree>
    <p:extLst>
      <p:ext uri="{BB962C8B-B14F-4D97-AF65-F5344CB8AC3E}">
        <p14:creationId xmlns:p14="http://schemas.microsoft.com/office/powerpoint/2010/main" val="30559894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E4D9-4C30-4F07-B65F-D9398E95D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959" y="474453"/>
            <a:ext cx="4275257" cy="964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err="1"/>
              <a:t>Situación</a:t>
            </a:r>
            <a:r>
              <a:rPr lang="en-US" sz="2800" b="1"/>
              <a:t> que </a:t>
            </a:r>
            <a:r>
              <a:rPr lang="en-US" sz="2800" b="1" err="1"/>
              <a:t>representa</a:t>
            </a:r>
            <a:endParaRPr lang="en-US" sz="2800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EA2B66-341A-2DDF-894C-74A4CF40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082" y="1639018"/>
            <a:ext cx="9796162" cy="3581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endParaRPr lang="en-US" dirty="0"/>
          </a:p>
          <a:p>
            <a:pPr marL="383540" indent="-383540" algn="just"/>
            <a:r>
              <a:rPr lang="en-US" dirty="0"/>
              <a:t>Dadas las </a:t>
            </a:r>
            <a:r>
              <a:rPr lang="en-US" dirty="0" err="1"/>
              <a:t>necesidades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, le </a:t>
            </a:r>
            <a:r>
              <a:rPr lang="en-US" dirty="0" err="1"/>
              <a:t>pedimos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calculara</a:t>
            </a:r>
            <a:r>
              <a:rPr lang="en-US" dirty="0"/>
              <a:t> la </a:t>
            </a:r>
            <a:r>
              <a:rPr lang="en-US" dirty="0" err="1"/>
              <a:t>probabilidad</a:t>
            </a:r>
            <a:r>
              <a:rPr lang="en-US" dirty="0"/>
              <a:t> de que </a:t>
            </a:r>
            <a:r>
              <a:rPr lang="en-US" dirty="0" err="1"/>
              <a:t>estas</a:t>
            </a:r>
            <a:r>
              <a:rPr lang="en-US" dirty="0"/>
              <a:t> 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alcanzaran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15% de </a:t>
            </a:r>
            <a:r>
              <a:rPr lang="en-US" dirty="0" err="1"/>
              <a:t>rendimiento</a:t>
            </a:r>
            <a:r>
              <a:rPr lang="en-US" dirty="0"/>
              <a:t>. </a:t>
            </a:r>
          </a:p>
          <a:p>
            <a:pPr marL="383540" indent="-383540" algn="just"/>
            <a:endParaRPr lang="en-US" dirty="0"/>
          </a:p>
          <a:p>
            <a:pPr marL="383540" indent="-383540" algn="just"/>
            <a:r>
              <a:rPr lang="en-US" dirty="0" err="1"/>
              <a:t>Posteriormente</a:t>
            </a:r>
            <a:r>
              <a:rPr lang="en-US" dirty="0"/>
              <a:t>, </a:t>
            </a:r>
            <a:r>
              <a:rPr lang="en-US" dirty="0" err="1"/>
              <a:t>seleccionamos</a:t>
            </a:r>
            <a:r>
              <a:rPr lang="en-US" dirty="0"/>
              <a:t> </a:t>
            </a:r>
            <a:r>
              <a:rPr lang="en-US" dirty="0" err="1"/>
              <a:t>aquellas</a:t>
            </a:r>
            <a:r>
              <a:rPr lang="en-US" dirty="0"/>
              <a:t> que </a:t>
            </a:r>
            <a:r>
              <a:rPr lang="en-US" dirty="0" err="1"/>
              <a:t>tuvieran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del 50% de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alcanzar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.</a:t>
            </a:r>
            <a:endParaRPr lang="en-US"/>
          </a:p>
        </p:txBody>
      </p:sp>
      <p:pic>
        <p:nvPicPr>
          <p:cNvPr id="2" name="Imagen 3" descr="Icono&#10;&#10;Descripción generada automáticamente">
            <a:extLst>
              <a:ext uri="{FF2B5EF4-FFF2-40B4-BE49-F238E27FC236}">
                <a16:creationId xmlns:a16="http://schemas.microsoft.com/office/drawing/2014/main" id="{5962A010-0A49-01C1-0CF2-AE660FD9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58" y="4400909"/>
            <a:ext cx="2081842" cy="21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7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8746E41-9E69-1703-C780-A2DEC759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19746"/>
            <a:ext cx="6900380" cy="4618508"/>
          </a:xfrm>
          <a:prstGeom prst="rect">
            <a:avLst/>
          </a:prstGeom>
        </p:spPr>
      </p:pic>
      <p:sp>
        <p:nvSpPr>
          <p:cNvPr id="53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2DB483-4C13-4906-972B-A3938CD8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b="1" i="0" cap="all">
                <a:effectLst/>
              </a:rPr>
              <a:t>SOLUCIÓN</a:t>
            </a:r>
            <a:br>
              <a:rPr lang="en-US" b="1" i="0" cap="all">
                <a:effectLst/>
              </a:rPr>
            </a:br>
            <a:r>
              <a:rPr lang="en-US" b="1" cap="all"/>
              <a:t> </a:t>
            </a:r>
            <a:r>
              <a:rPr lang="en-US" b="1" i="0" cap="all">
                <a:effectLst/>
              </a:rPr>
              <a:t>DEL </a:t>
            </a:r>
            <a:br>
              <a:rPr lang="en-US" b="1" i="0" cap="all">
                <a:effectLst/>
              </a:rPr>
            </a:br>
            <a:r>
              <a:rPr lang="en-US" b="1" i="0" cap="all">
                <a:effectLst/>
              </a:rPr>
              <a:t>PROBLEMA</a:t>
            </a:r>
            <a:endParaRPr lang="en-US" cap="all"/>
          </a:p>
        </p:txBody>
      </p:sp>
    </p:spTree>
    <p:extLst>
      <p:ext uri="{BB962C8B-B14F-4D97-AF65-F5344CB8AC3E}">
        <p14:creationId xmlns:p14="http://schemas.microsoft.com/office/powerpoint/2010/main" val="22040844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n 7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37550FBF-02D8-4DB0-AAE8-EFDE80E5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32" y="1663822"/>
            <a:ext cx="4497238" cy="399043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C5704E-AC16-4E22-818D-44764A29B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959" y="2883707"/>
            <a:ext cx="3355942" cy="1794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i="0">
                <a:effectLst/>
              </a:rPr>
              <a:t>VISUALIZACIÓN DE LA SOLUCIÓN DEL PROBLEMA</a:t>
            </a:r>
          </a:p>
          <a:p>
            <a:pPr algn="ctr">
              <a:spcAft>
                <a:spcPts val="600"/>
              </a:spcAft>
            </a:pPr>
            <a:endParaRPr lang="en-US" sz="23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60AA8F-F4DF-0D85-2B91-28556B3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508"/>
              </p:ext>
            </p:extLst>
          </p:nvPr>
        </p:nvGraphicFramePr>
        <p:xfrm>
          <a:off x="1754037" y="1538377"/>
          <a:ext cx="4802948" cy="392105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01474">
                  <a:extLst>
                    <a:ext uri="{9D8B030D-6E8A-4147-A177-3AD203B41FA5}">
                      <a16:colId xmlns:a16="http://schemas.microsoft.com/office/drawing/2014/main" val="730571437"/>
                    </a:ext>
                  </a:extLst>
                </a:gridCol>
                <a:gridCol w="2401474">
                  <a:extLst>
                    <a:ext uri="{9D8B030D-6E8A-4147-A177-3AD203B41FA5}">
                      <a16:colId xmlns:a16="http://schemas.microsoft.com/office/drawing/2014/main" val="3436235"/>
                    </a:ext>
                  </a:extLst>
                </a:gridCol>
              </a:tblGrid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Empresa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Probabilidad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19923"/>
                  </a:ext>
                </a:extLst>
              </a:tr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Coca-Cola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10087"/>
                  </a:ext>
                </a:extLst>
              </a:tr>
              <a:tr h="535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09686"/>
                  </a:ext>
                </a:extLst>
              </a:tr>
              <a:tr h="570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59.20%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19756"/>
                  </a:ext>
                </a:extLst>
              </a:tr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6524"/>
                  </a:ext>
                </a:extLst>
              </a:tr>
              <a:tr h="5872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16752"/>
                  </a:ext>
                </a:extLst>
              </a:tr>
              <a:tr h="570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Aeroméxico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821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3793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403</Words>
  <Application>Microsoft Office PowerPoint</Application>
  <PresentationFormat>Panorámica</PresentationFormat>
  <Paragraphs>63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Franklin Gothic Book</vt:lpstr>
      <vt:lpstr>Crop</vt:lpstr>
      <vt:lpstr>Proyección de rendimientos método montecarlo</vt:lpstr>
      <vt:lpstr>Tabla de contenido</vt:lpstr>
      <vt:lpstr>OBJETIVOS</vt:lpstr>
      <vt:lpstr>Modelo que representa el problema </vt:lpstr>
      <vt:lpstr>Deducción del modelo</vt:lpstr>
      <vt:lpstr>Significado y valor de los parámetros </vt:lpstr>
      <vt:lpstr>Presentación de PowerPoint</vt:lpstr>
      <vt:lpstr>SOLUCIÓN  DEL  PROBLEMA</vt:lpstr>
      <vt:lpstr>Presentación de PowerPoint</vt:lpstr>
      <vt:lpstr>conclusiÓn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igutierrezviz22@outlook.com</dc:creator>
  <cp:lastModifiedBy>Sofía Hernández Zatarain</cp:lastModifiedBy>
  <cp:revision>223</cp:revision>
  <dcterms:created xsi:type="dcterms:W3CDTF">2022-03-10T04:03:05Z</dcterms:created>
  <dcterms:modified xsi:type="dcterms:W3CDTF">2022-04-25T14:44:52Z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